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  <p:sldMasterId id="2147483704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4944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6" name="Shape 56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rgbClr val="CFE2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65" name="Shape 65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defRPr sz="4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None/>
              <a:defRPr sz="21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Shape 73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4" name="Shape 74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0" name="Shape 80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83" name="Shape 83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9" name="Shape 89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95" name="Shape 95"/>
          <p:cNvGrpSpPr/>
          <p:nvPr/>
        </p:nvGrpSpPr>
        <p:grpSpPr>
          <a:xfrm>
            <a:off x="6181162" y="4172640"/>
            <a:ext cx="2962832" cy="987913"/>
            <a:chOff x="6181162" y="3903669"/>
            <a:chExt cx="2962832" cy="987913"/>
          </a:xfrm>
        </p:grpSpPr>
        <p:sp>
          <p:nvSpPr>
            <p:cNvPr id="96" name="Shape 9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0" name="Shape 100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105" name="Shape 105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60425" y="4760472"/>
            <a:ext cx="548700" cy="28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09" name="Shape 109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60425" y="4760472"/>
            <a:ext cx="548700" cy="28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60425" y="4760472"/>
            <a:ext cx="548700" cy="28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  <p:pic>
        <p:nvPicPr>
          <p:cNvPr id="115" name="Shape 115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8" name="Shape 118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65500" y="1532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65500" y="3150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31" name="Shape 131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60425" y="4760472"/>
            <a:ext cx="548700" cy="284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  <p:pic>
        <p:nvPicPr>
          <p:cNvPr id="135" name="Shape 135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38" name="Shape 138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146" name="Shape 146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149" name="Shape 149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56" name="Shape 156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460425" y="4770457"/>
            <a:ext cx="548700" cy="288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 1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Shape 159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160" name="Shape 16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5" name="Shape 165"/>
          <p:cNvGrpSpPr/>
          <p:nvPr/>
        </p:nvGrpSpPr>
        <p:grpSpPr>
          <a:xfrm flipH="1">
            <a:off x="-13957" y="-13955"/>
            <a:ext cx="3045625" cy="2030570"/>
            <a:chOff x="6098378" y="4"/>
            <a:chExt cx="3045625" cy="2030570"/>
          </a:xfrm>
        </p:grpSpPr>
        <p:sp>
          <p:nvSpPr>
            <p:cNvPr id="166" name="Shape 166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60425" y="4804424"/>
            <a:ext cx="548700" cy="240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  <p:pic>
        <p:nvPicPr>
          <p:cNvPr id="173" name="Shape 173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Shape 17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80" name="Shape 18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7" name="Shape 187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399" y="4095037"/>
            <a:ext cx="2039500" cy="7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Shape 18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90" name="Shape 19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96" name="Shape 196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Statement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Shape 200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201" name="Shape 20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7" name="Shape 207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, Bod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11" name="Shape 211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Shape 212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13" name="Shape 213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9144000" cy="6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0" y="612389"/>
            <a:ext cx="9144000" cy="396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2"/>
          </p:nvPr>
        </p:nvSpPr>
        <p:spPr>
          <a:xfrm>
            <a:off x="111400" y="612250"/>
            <a:ext cx="8921700" cy="396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ody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24" name="Shape 224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Shape 225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26" name="Shape 226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31" name="Shape 231"/>
          <p:cNvSpPr/>
          <p:nvPr/>
        </p:nvSpPr>
        <p:spPr>
          <a:xfrm>
            <a:off x="0" y="0"/>
            <a:ext cx="9144000" cy="6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237" name="Shape 237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Shape 238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39" name="Shape 239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, Subtitl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47" name="Shape 247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52" name="Shape 252"/>
          <p:cNvSpPr/>
          <p:nvPr/>
        </p:nvSpPr>
        <p:spPr>
          <a:xfrm>
            <a:off x="0" y="0"/>
            <a:ext cx="9144000" cy="6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57" name="Shape 257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62" name="Shape 262"/>
          <p:cNvSpPr/>
          <p:nvPr/>
        </p:nvSpPr>
        <p:spPr>
          <a:xfrm>
            <a:off x="0" y="0"/>
            <a:ext cx="9144000" cy="6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sz="3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267" name="Shape 267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Shape 268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69" name="Shape 269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7E51E0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Shape 275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76" name="Shape 276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rgbClr val="380A9B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rgbClr val="9C79E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rgbClr val="4D0FD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rgbClr val="9C79E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rgbClr val="9C79E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5" name="Shape 2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265500" y="1532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subTitle" idx="1"/>
          </p:nvPr>
        </p:nvSpPr>
        <p:spPr>
          <a:xfrm>
            <a:off x="265500" y="3150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89" name="Shape 289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pic>
        <p:nvPicPr>
          <p:cNvPr id="293" name="Shape 293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Shape 294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295" name="Shape 295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Shape 30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302" name="Shape 30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09" name="Shape 309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"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Shape 312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313" name="Shape 313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20" name="Shape 320" descr="logo-full-v-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5" y="4811171"/>
            <a:ext cx="665224" cy="24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 1"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Shape 323"/>
          <p:cNvGrpSpPr/>
          <p:nvPr/>
        </p:nvGrpSpPr>
        <p:grpSpPr>
          <a:xfrm rot="10800000" flipH="1">
            <a:off x="6098378" y="3124204"/>
            <a:ext cx="3045625" cy="2030570"/>
            <a:chOff x="6098378" y="4"/>
            <a:chExt cx="3045625" cy="2030570"/>
          </a:xfrm>
        </p:grpSpPr>
        <p:sp>
          <p:nvSpPr>
            <p:cNvPr id="324" name="Shape 324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9" name="Shape 329"/>
          <p:cNvGrpSpPr/>
          <p:nvPr/>
        </p:nvGrpSpPr>
        <p:grpSpPr>
          <a:xfrm flipH="1">
            <a:off x="-13957" y="-13955"/>
            <a:ext cx="3045625" cy="2030570"/>
            <a:chOff x="6098378" y="4"/>
            <a:chExt cx="3045625" cy="2030570"/>
          </a:xfrm>
        </p:grpSpPr>
        <p:sp>
          <p:nvSpPr>
            <p:cNvPr id="330" name="Shape 33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5" name="Shape 335" descr="logo-full-h-blu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3370" y="1070547"/>
            <a:ext cx="3057258" cy="282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Shape 338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339" name="Shape 339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556775" y="4941873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778350" y="3137711"/>
            <a:ext cx="7587300" cy="5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3213750" y="4972623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25000"/>
              <a:buFont typeface="Roboto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</a:p>
        </p:txBody>
      </p:sp>
      <p:pic>
        <p:nvPicPr>
          <p:cNvPr id="349" name="Shape 349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9" y="494187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12" y="4999548"/>
            <a:ext cx="822600" cy="1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6100" y="582575"/>
            <a:ext cx="29718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309500" y="2743200"/>
            <a:ext cx="8487600" cy="19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556775" y="4941873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3213750" y="4972623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25000"/>
              <a:buFont typeface="Roboto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</a:p>
        </p:txBody>
      </p:sp>
      <p:sp>
        <p:nvSpPr>
          <p:cNvPr id="356" name="Shape 356"/>
          <p:cNvSpPr/>
          <p:nvPr/>
        </p:nvSpPr>
        <p:spPr>
          <a:xfrm>
            <a:off x="0" y="-71524"/>
            <a:ext cx="9153300" cy="523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9" y="486567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12" y="4923348"/>
            <a:ext cx="822600" cy="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335012"/>
            <a:ext cx="9153300" cy="346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0" y="-10350"/>
            <a:ext cx="9153300" cy="346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09500" y="1125425"/>
            <a:ext cx="8487600" cy="354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83200" y="15373"/>
            <a:ext cx="7587300" cy="34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"/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8556775" y="4941873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3213750" y="4972623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25000"/>
              <a:buFont typeface="Roboto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</a:p>
        </p:txBody>
      </p:sp>
      <p:pic>
        <p:nvPicPr>
          <p:cNvPr id="367" name="Shape 367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9" y="494187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12" y="4999548"/>
            <a:ext cx="822600" cy="1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>
            <a:spLocks noGrp="1"/>
          </p:cNvSpPr>
          <p:nvPr>
            <p:ph type="title" idx="2"/>
          </p:nvPr>
        </p:nvSpPr>
        <p:spPr>
          <a:xfrm>
            <a:off x="83200" y="360725"/>
            <a:ext cx="75873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Roboto"/>
              <a:buNone/>
              <a:defRPr sz="10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Shape 371"/>
          <p:cNvCxnSpPr/>
          <p:nvPr/>
        </p:nvCxnSpPr>
        <p:spPr>
          <a:xfrm>
            <a:off x="609600" y="2552700"/>
            <a:ext cx="3276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Shape 372"/>
          <p:cNvCxnSpPr/>
          <p:nvPr/>
        </p:nvCxnSpPr>
        <p:spPr>
          <a:xfrm>
            <a:off x="5257800" y="2552700"/>
            <a:ext cx="3276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309500" y="2743200"/>
            <a:ext cx="8487600" cy="19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556775" y="4941873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3213750" y="4972623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25000"/>
              <a:buFont typeface="Roboto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</a:p>
        </p:txBody>
      </p:sp>
      <p:sp>
        <p:nvSpPr>
          <p:cNvPr id="377" name="Shape 377"/>
          <p:cNvSpPr/>
          <p:nvPr/>
        </p:nvSpPr>
        <p:spPr>
          <a:xfrm>
            <a:off x="0" y="335012"/>
            <a:ext cx="9153300" cy="346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0" y="-10350"/>
            <a:ext cx="9153300" cy="346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83200" y="15373"/>
            <a:ext cx="7587300" cy="34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6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80" name="Shape 380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9" y="494187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12" y="4999548"/>
            <a:ext cx="822600" cy="1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>
            <a:spLocks noGrp="1"/>
          </p:cNvSpPr>
          <p:nvPr>
            <p:ph type="title" idx="2"/>
          </p:nvPr>
        </p:nvSpPr>
        <p:spPr>
          <a:xfrm>
            <a:off x="83200" y="360725"/>
            <a:ext cx="75873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Font typeface="Roboto"/>
              <a:buNone/>
              <a:defRPr sz="16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rgbClr val="B7B7B7"/>
              </a:buClr>
              <a:buFont typeface="Roboto"/>
              <a:buNone/>
              <a:defRPr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0" y="4941873"/>
            <a:ext cx="9153300" cy="218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556775" y="4941873"/>
            <a:ext cx="548700" cy="21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Shape 386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0925" y="1420675"/>
            <a:ext cx="1726500" cy="1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3213750" y="4972623"/>
            <a:ext cx="2716500" cy="1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25000"/>
              <a:buFont typeface="Roboto"/>
              <a:buNone/>
            </a:pPr>
            <a:r>
              <a:rPr lang="en" sz="800" b="0" i="0" u="none" strike="noStrike" cap="none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© 2017 consensys.net</a:t>
            </a:r>
          </a:p>
        </p:txBody>
      </p:sp>
      <p:pic>
        <p:nvPicPr>
          <p:cNvPr id="388" name="Shape 388" descr="logo-mar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199" y="4941873"/>
            <a:ext cx="218400" cy="2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 descr="logo-wo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012" y="4999548"/>
            <a:ext cx="822600" cy="1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2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92" name="Shape 392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Shape 393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394" name="Shape 394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402" name="Shape 402" descr="logo-full-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685" y="4812889"/>
            <a:ext cx="665224" cy="240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Shape 403"/>
          <p:cNvGrpSpPr/>
          <p:nvPr/>
        </p:nvGrpSpPr>
        <p:grpSpPr>
          <a:xfrm rot="10800000" flipH="1">
            <a:off x="7898940" y="4728443"/>
            <a:ext cx="1245070" cy="415157"/>
            <a:chOff x="6098378" y="4"/>
            <a:chExt cx="3045672" cy="1015302"/>
          </a:xfrm>
        </p:grpSpPr>
        <p:sp>
          <p:nvSpPr>
            <p:cNvPr id="404" name="Shape 404"/>
            <p:cNvSpPr/>
            <p:nvPr/>
          </p:nvSpPr>
          <p:spPr>
            <a:xfrm>
              <a:off x="7113578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flipH="1">
              <a:off x="8128725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rot="10800000" flipH="1">
              <a:off x="8128850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8633367" y="4828322"/>
            <a:ext cx="410100" cy="215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2" name="Shape 41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8848108" y="4972455"/>
            <a:ext cx="113100" cy="1155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Kicker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171350" y="4161900"/>
            <a:ext cx="8833200" cy="630900"/>
          </a:xfrm>
          <a:prstGeom prst="rect">
            <a:avLst/>
          </a:prstGeom>
          <a:solidFill>
            <a:srgbClr val="002072"/>
          </a:solidFill>
        </p:spPr>
        <p:txBody>
          <a:bodyPr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lang="en" sz="1300">
              <a:solidFill>
                <a:srgbClr val="FFFFFF"/>
              </a:solidFill>
            </a:endParaRPr>
          </a:p>
        </p:txBody>
      </p:sp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171350" y="0"/>
            <a:ext cx="7730400" cy="78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Font typeface="Roboto"/>
              <a:buNone/>
              <a:defRPr sz="1800" b="1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sldNum" idx="2"/>
          </p:nvPr>
        </p:nvSpPr>
        <p:spPr>
          <a:xfrm>
            <a:off x="8798272" y="4908057"/>
            <a:ext cx="264900" cy="19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 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ubTitle" idx="1"/>
          </p:nvPr>
        </p:nvSpPr>
        <p:spPr>
          <a:xfrm>
            <a:off x="173737" y="598931"/>
            <a:ext cx="8013000" cy="464700"/>
          </a:xfrm>
          <a:prstGeom prst="rect">
            <a:avLst/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91666"/>
              <a:buFont typeface="Roboto"/>
              <a:buNone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171450" y="152700"/>
            <a:ext cx="8013000" cy="367500"/>
          </a:xfrm>
          <a:prstGeom prst="rect">
            <a:avLst/>
          </a:prstGeom>
          <a:solidFill>
            <a:schemeClr val="lt1">
              <a:alpha val="69020"/>
            </a:schemeClr>
          </a:solidFill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61111"/>
              <a:buFont typeface="Roboto"/>
              <a:buNone/>
              <a:defRPr sz="18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SzPct val="78571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2"/>
          </p:nvPr>
        </p:nvSpPr>
        <p:spPr>
          <a:xfrm>
            <a:off x="171450" y="1300655"/>
            <a:ext cx="8801100" cy="3393900"/>
          </a:xfrm>
          <a:prstGeom prst="rect">
            <a:avLst/>
          </a:prstGeom>
          <a:solidFill>
            <a:schemeClr val="lt1">
              <a:alpha val="69020"/>
            </a:schemeClr>
          </a:solidFill>
          <a:ln>
            <a:noFill/>
          </a:ln>
        </p:spPr>
        <p:txBody>
          <a:bodyPr wrap="square" lIns="68575" tIns="68575" rIns="68575" bIns="68575" anchor="t" anchorCtr="0"/>
          <a:lstStyle>
            <a:lvl1pPr marL="368300" marR="0" lvl="0" indent="-139700" algn="l" rtl="0">
              <a:lnSpc>
                <a:spcPct val="150000"/>
              </a:lnSpc>
              <a:spcBef>
                <a:spcPts val="8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520700" marR="0" lvl="1" indent="381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863600" marR="0" lvl="2" indent="381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206500" marR="0" lvl="3" indent="254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549400" marR="0" lvl="4" indent="254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892300" marR="0" lvl="5" indent="635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235200" marR="0" lvl="6" indent="635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2578100" marR="0" lvl="7" indent="635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2921000" marR="0" lvl="8" indent="63500" algn="l" rtl="0">
              <a:lnSpc>
                <a:spcPct val="150000"/>
              </a:lnSpc>
              <a:spcBef>
                <a:spcPts val="40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•"/>
              <a:defRPr sz="12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7472932" y="4773167"/>
            <a:ext cx="1499700" cy="198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Roboto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800" b="0" i="0" u="none" strike="noStrike" cap="none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2743200" y="4773180"/>
            <a:ext cx="3657600" cy="198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Open Sans"/>
              <a:buNone/>
            </a:pPr>
            <a:r>
              <a:rPr lang="en" sz="8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© 2016 consensys.net/enterprise</a:t>
            </a: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2">
            <a:alphaModFix/>
          </a:blip>
          <a:srcRect l="10869" t="72872" r="11490" b="16059"/>
          <a:stretch/>
        </p:blipFill>
        <p:spPr>
          <a:xfrm>
            <a:off x="173750" y="4773162"/>
            <a:ext cx="1511656" cy="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4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uven.Heck@consensys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play.google.com/apps/testing/com.uportMobile" TargetMode="External"/><Relationship Id="rId4" Type="http://schemas.openxmlformats.org/officeDocument/2006/relationships/hyperlink" Target="http://developer.uport.spa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ubTitle" idx="1"/>
          </p:nvPr>
        </p:nvSpPr>
        <p:spPr>
          <a:xfrm>
            <a:off x="639437" y="3132657"/>
            <a:ext cx="7865100" cy="61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Powering Decentralized Identity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14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paul.kohlhaas</a:t>
            </a:r>
            <a:r>
              <a:rPr lang="en" sz="14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@consensys.net</a:t>
            </a:r>
            <a:r>
              <a:rPr lang="en" sz="14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				@paulkhl</a:t>
            </a:r>
            <a:r>
              <a:rPr lang="en" sz="14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buNone/>
            </a:pPr>
            <a:endParaRPr sz="14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7" name="Shape 437" descr="uport_logo_col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737" y="920199"/>
            <a:ext cx="1070524" cy="1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 descr="logo_uport_text-wh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586" y="2201917"/>
            <a:ext cx="1910849" cy="88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Case Study: Government Integrations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35800" y="759000"/>
            <a:ext cx="4008600" cy="376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065300" cy="360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/>
              <a:t>City of Zug, Switzerland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200"/>
              <a:t>The solution allows citizens to self-register using uPort and officially verify their decentralized ID by visiting a local Certification Authority (CA)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200"/>
              <a:t>Citizens can then use uPort to log into the citizen web portal to securely access government services such as e-voting or tax payments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 b="1"/>
              <a:t>Ministry of Planning, Brazil 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200"/>
              <a:t>Citizens can upload document for signature and notarization from other parties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200"/>
              <a:t>Combination of public and private chain implementation</a:t>
            </a:r>
          </a:p>
        </p:txBody>
      </p:sp>
      <p:sp>
        <p:nvSpPr>
          <p:cNvPr id="592" name="Shape 592"/>
          <p:cNvSpPr txBox="1">
            <a:spLocks noGrp="1"/>
          </p:cNvSpPr>
          <p:nvPr>
            <p:ph type="subTitle" idx="2"/>
          </p:nvPr>
        </p:nvSpPr>
        <p:spPr>
          <a:xfrm>
            <a:off x="111400" y="612250"/>
            <a:ext cx="8921700" cy="396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Switzerland and Brazil: Pilots completed and developing production ready government systems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l="9423" t="33229" r="37869" b="8890"/>
          <a:stretch/>
        </p:blipFill>
        <p:spPr>
          <a:xfrm>
            <a:off x="4406575" y="1113850"/>
            <a:ext cx="2193047" cy="13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 descr="Screen Shot 2017-08-27 at 2.10.49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549" y="2884825"/>
            <a:ext cx="3206661" cy="2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5">
            <a:alphaModFix/>
          </a:blip>
          <a:srcRect l="12195" t="10793" r="27283" b="37486"/>
          <a:stretch/>
        </p:blipFill>
        <p:spPr>
          <a:xfrm>
            <a:off x="6362450" y="1599924"/>
            <a:ext cx="3002318" cy="14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/>
        </p:nvSpPr>
        <p:spPr>
          <a:xfrm>
            <a:off x="5202925" y="1096000"/>
            <a:ext cx="3598800" cy="328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All in one documentation site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Learning guides &amp; live embedded examples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Library documentation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App Manager (register your app)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Developer chat (Gitter)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Font typeface="Roboto"/>
              <a:buChar char="●"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Engineering blog</a:t>
            </a:r>
            <a:b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Shape 601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uPort Documentation &amp; Getting Started</a:t>
            </a:r>
          </a:p>
        </p:txBody>
      </p:sp>
      <p:cxnSp>
        <p:nvCxnSpPr>
          <p:cNvPr id="602" name="Shape 602"/>
          <p:cNvCxnSpPr/>
          <p:nvPr/>
        </p:nvCxnSpPr>
        <p:spPr>
          <a:xfrm>
            <a:off x="5372112" y="1138251"/>
            <a:ext cx="342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03" name="Shape 603" descr="Screen Shot 2017-08-27 at 1.54.08 PM.png"/>
          <p:cNvPicPr preferRelativeResize="0"/>
          <p:nvPr/>
        </p:nvPicPr>
        <p:blipFill rotWithShape="1">
          <a:blip r:embed="rId3">
            <a:alphaModFix/>
          </a:blip>
          <a:srcRect r="16791"/>
          <a:stretch/>
        </p:blipFill>
        <p:spPr>
          <a:xfrm>
            <a:off x="586049" y="1138250"/>
            <a:ext cx="3859875" cy="31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5448325" y="3620907"/>
            <a:ext cx="3485100" cy="61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 dirty="0">
                <a:solidFill>
                  <a:srgbClr val="0000FF"/>
                </a:solidFill>
                <a:hlinkClick r:id="rId4"/>
              </a:rPr>
              <a:t>developer.uport.space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(** The site is under active development)</a:t>
            </a:r>
          </a:p>
          <a:p>
            <a:pPr lvl="0">
              <a:spcBef>
                <a:spcPts val="0"/>
              </a:spcBef>
              <a:buNone/>
            </a:pPr>
            <a:endParaRPr sz="1800" u="sng" dirty="0">
              <a:solidFill>
                <a:srgbClr val="B7B7B7"/>
              </a:solidFill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1856400" y="4530900"/>
            <a:ext cx="5431200" cy="61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Android	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https://play.google.com/apps/testing/com.uportMobile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iOS		Apple AppStore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 descr="uport_logo_col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37" y="1818499"/>
            <a:ext cx="1070524" cy="12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Identity for Blockchain vs </a:t>
            </a:r>
            <a:r>
              <a:rPr lang="en">
                <a:solidFill>
                  <a:schemeClr val="lt1"/>
                </a:solidFill>
              </a:rPr>
              <a:t>Blockchain for Identity</a:t>
            </a:r>
          </a:p>
        </p:txBody>
      </p:sp>
      <p:grpSp>
        <p:nvGrpSpPr>
          <p:cNvPr id="444" name="Shape 444"/>
          <p:cNvGrpSpPr/>
          <p:nvPr/>
        </p:nvGrpSpPr>
        <p:grpSpPr>
          <a:xfrm>
            <a:off x="4978625" y="1229725"/>
            <a:ext cx="3731700" cy="1766100"/>
            <a:chOff x="411125" y="1238700"/>
            <a:chExt cx="3731700" cy="1766100"/>
          </a:xfrm>
        </p:grpSpPr>
        <p:sp>
          <p:nvSpPr>
            <p:cNvPr id="445" name="Shape 445"/>
            <p:cNvSpPr/>
            <p:nvPr/>
          </p:nvSpPr>
          <p:spPr>
            <a:xfrm>
              <a:off x="411125" y="1238700"/>
              <a:ext cx="3731700" cy="176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 txBox="1"/>
            <p:nvPr/>
          </p:nvSpPr>
          <p:spPr>
            <a:xfrm>
              <a:off x="522841" y="1388125"/>
              <a:ext cx="3519900" cy="1496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Blockchain for Identity</a:t>
              </a:r>
            </a:p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>
                <a:spcBef>
                  <a:spcPts val="0"/>
                </a:spcBef>
                <a:buNone/>
              </a:pP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Self-sovereign identity can be realized with blockchain and smart contracts</a:t>
              </a:r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631200" y="1229725"/>
            <a:ext cx="3731700" cy="1766100"/>
            <a:chOff x="5001125" y="1238575"/>
            <a:chExt cx="3731700" cy="1766100"/>
          </a:xfrm>
        </p:grpSpPr>
        <p:sp>
          <p:nvSpPr>
            <p:cNvPr id="448" name="Shape 448"/>
            <p:cNvSpPr/>
            <p:nvPr/>
          </p:nvSpPr>
          <p:spPr>
            <a:xfrm>
              <a:off x="5001125" y="1238575"/>
              <a:ext cx="3731700" cy="1766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x="5112845" y="1388011"/>
              <a:ext cx="3519900" cy="14963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Identity within Blockchain</a:t>
              </a:r>
            </a:p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Identities with private keys are required to interact with blockchains</a:t>
              </a:r>
            </a:p>
          </p:txBody>
        </p:sp>
      </p:grpSp>
      <p:sp>
        <p:nvSpPr>
          <p:cNvPr id="450" name="Shape 450"/>
          <p:cNvSpPr txBox="1"/>
          <p:nvPr/>
        </p:nvSpPr>
        <p:spPr>
          <a:xfrm>
            <a:off x="5016800" y="3120775"/>
            <a:ext cx="3000000" cy="176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Challenges today: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Identity Ownership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Ownership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Reputation Fragmentation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Password Management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631200" y="2929975"/>
            <a:ext cx="3821700" cy="176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Challenges today: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Management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Persistent Identity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Authenticating the User (link to ‘real-world')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Identities Today are Siloed and Insecure 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414499" y="1797675"/>
            <a:ext cx="1182600" cy="35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Vital records office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400" y="1772031"/>
            <a:ext cx="358500" cy="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 descr="hospital-building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850" y="3088704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414499" y="3227075"/>
            <a:ext cx="1182600" cy="35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Healthcare system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765158" y="884425"/>
            <a:ext cx="2946600" cy="35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 leading to the following issues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6419525" y="3055575"/>
            <a:ext cx="2733000" cy="137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For users: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Physical identity documents 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Repetitive account creation, Inconvenience of remembering passwords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Personal information (often outdated) stored in various services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Identity theft vulnerability</a:t>
            </a:r>
          </a:p>
        </p:txBody>
      </p:sp>
      <p:pic>
        <p:nvPicPr>
          <p:cNvPr id="463" name="Shape 463" descr="car-contra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275" y="2472722"/>
            <a:ext cx="470750" cy="4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 descr="ta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275" y="4023659"/>
            <a:ext cx="470750" cy="4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3414500" y="4074074"/>
            <a:ext cx="1182600" cy="35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Tax authority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3414500" y="2518791"/>
            <a:ext cx="1182600" cy="358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Car registration 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b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authority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6419525" y="1317975"/>
            <a:ext cx="2666700" cy="158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For organizations: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Limited information sharing prevent collaboration, interoperability &amp; efficiency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  <a:buChar char="●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Cyberattacks: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insecure centralised data storage increases vulnerability to hacking</a:t>
            </a:r>
          </a:p>
        </p:txBody>
      </p:sp>
      <p:pic>
        <p:nvPicPr>
          <p:cNvPr id="468" name="Shape 468" descr="icon_person_circle_blu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6149" y="3326723"/>
            <a:ext cx="609600" cy="609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Shape 469"/>
          <p:cNvGrpSpPr/>
          <p:nvPr/>
        </p:nvGrpSpPr>
        <p:grpSpPr>
          <a:xfrm>
            <a:off x="459819" y="1984275"/>
            <a:ext cx="1509893" cy="2261700"/>
            <a:chOff x="787685" y="1908075"/>
            <a:chExt cx="6257328" cy="2261700"/>
          </a:xfrm>
        </p:grpSpPr>
        <p:cxnSp>
          <p:nvCxnSpPr>
            <p:cNvPr id="470" name="Shape 470"/>
            <p:cNvCxnSpPr/>
            <p:nvPr/>
          </p:nvCxnSpPr>
          <p:spPr>
            <a:xfrm>
              <a:off x="787684" y="3032018"/>
              <a:ext cx="5847300" cy="138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1" name="Shape 471"/>
            <p:cNvCxnSpPr/>
            <p:nvPr/>
          </p:nvCxnSpPr>
          <p:spPr>
            <a:xfrm>
              <a:off x="6632596" y="1908075"/>
              <a:ext cx="0" cy="22617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2" name="Shape 472"/>
            <p:cNvCxnSpPr/>
            <p:nvPr/>
          </p:nvCxnSpPr>
          <p:spPr>
            <a:xfrm>
              <a:off x="6619613" y="1918902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3" name="Shape 473"/>
            <p:cNvCxnSpPr/>
            <p:nvPr/>
          </p:nvCxnSpPr>
          <p:spPr>
            <a:xfrm>
              <a:off x="6619613" y="2706964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4" name="Shape 474"/>
            <p:cNvCxnSpPr/>
            <p:nvPr/>
          </p:nvCxnSpPr>
          <p:spPr>
            <a:xfrm>
              <a:off x="6619613" y="3419126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5" name="Shape 475"/>
            <p:cNvCxnSpPr/>
            <p:nvPr/>
          </p:nvCxnSpPr>
          <p:spPr>
            <a:xfrm>
              <a:off x="6619613" y="4154451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pic>
        <p:nvPicPr>
          <p:cNvPr id="476" name="Shape 476" descr="icon_person_circle_blu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834" y="2696319"/>
            <a:ext cx="829712" cy="82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 descr="icon_person_circle_blu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1805" y="1734179"/>
            <a:ext cx="358510" cy="3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 descr="icon_person_circle_blu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1805" y="2611629"/>
            <a:ext cx="358510" cy="3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 descr="icon_person_circle_blu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1805" y="3326729"/>
            <a:ext cx="358510" cy="3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 descr="icon_person_circle_blu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1805" y="4023654"/>
            <a:ext cx="358510" cy="35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Shape 481"/>
          <p:cNvGrpSpPr/>
          <p:nvPr/>
        </p:nvGrpSpPr>
        <p:grpSpPr>
          <a:xfrm>
            <a:off x="2476705" y="1995099"/>
            <a:ext cx="262769" cy="2240049"/>
            <a:chOff x="6619613" y="1918902"/>
            <a:chExt cx="425400" cy="2240049"/>
          </a:xfrm>
        </p:grpSpPr>
        <p:cxnSp>
          <p:nvCxnSpPr>
            <p:cNvPr id="482" name="Shape 482"/>
            <p:cNvCxnSpPr/>
            <p:nvPr/>
          </p:nvCxnSpPr>
          <p:spPr>
            <a:xfrm>
              <a:off x="6619613" y="1918902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3" name="Shape 483"/>
            <p:cNvCxnSpPr/>
            <p:nvPr/>
          </p:nvCxnSpPr>
          <p:spPr>
            <a:xfrm>
              <a:off x="6619613" y="2706964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4" name="Shape 484"/>
            <p:cNvCxnSpPr/>
            <p:nvPr/>
          </p:nvCxnSpPr>
          <p:spPr>
            <a:xfrm>
              <a:off x="6619613" y="3419126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5" name="Shape 485"/>
            <p:cNvCxnSpPr/>
            <p:nvPr/>
          </p:nvCxnSpPr>
          <p:spPr>
            <a:xfrm>
              <a:off x="6619613" y="4154451"/>
              <a:ext cx="425400" cy="45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pic>
        <p:nvPicPr>
          <p:cNvPr id="486" name="Shape 486" descr="capitol-building (1)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6149" y="18444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429825" y="884425"/>
            <a:ext cx="4581900" cy="4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Users’ identities and linked data are stored in siloed, centralized servers across organizations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Solution: Self-Sovereign Identity 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159225" y="68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Secure, cost-effective, and interoperable blockchain identity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4757050" y="1374975"/>
            <a:ext cx="3928800" cy="79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Decentralized Identity System: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leads to a very flexible, universal, robust identity that empowers its users</a:t>
            </a:r>
          </a:p>
        </p:txBody>
      </p:sp>
      <p:pic>
        <p:nvPicPr>
          <p:cNvPr id="495" name="Shape 495" descr="5.5-inch Screenshot 1.jpg"/>
          <p:cNvPicPr preferRelativeResize="0"/>
          <p:nvPr/>
        </p:nvPicPr>
        <p:blipFill rotWithShape="1">
          <a:blip r:embed="rId3">
            <a:alphaModFix/>
          </a:blip>
          <a:srcRect l="8453" t="2866" r="8586" b="2829"/>
          <a:stretch/>
        </p:blipFill>
        <p:spPr>
          <a:xfrm>
            <a:off x="5209213" y="2967925"/>
            <a:ext cx="395325" cy="797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Shape 496"/>
          <p:cNvCxnSpPr>
            <a:stCxn id="495" idx="3"/>
            <a:endCxn id="497" idx="1"/>
          </p:cNvCxnSpPr>
          <p:nvPr/>
        </p:nvCxnSpPr>
        <p:spPr>
          <a:xfrm>
            <a:off x="5604538" y="3366676"/>
            <a:ext cx="7866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8" name="Shape 498"/>
          <p:cNvCxnSpPr/>
          <p:nvPr/>
        </p:nvCxnSpPr>
        <p:spPr>
          <a:xfrm>
            <a:off x="7523046" y="2969650"/>
            <a:ext cx="8100" cy="8169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1003" y="3112434"/>
            <a:ext cx="508500" cy="5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4790850" y="3937100"/>
            <a:ext cx="1315800" cy="3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1. Mobile generates keys, maps to smart contract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5987350" y="2552725"/>
            <a:ext cx="1315800" cy="4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b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Decentralized Smart contracts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748987" y="2544050"/>
            <a:ext cx="1315800" cy="3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b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User’s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100" b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</a:p>
        </p:txBody>
      </p:sp>
      <p:cxnSp>
        <p:nvCxnSpPr>
          <p:cNvPr id="502" name="Shape 502"/>
          <p:cNvCxnSpPr>
            <a:stCxn id="497" idx="3"/>
          </p:cNvCxnSpPr>
          <p:nvPr/>
        </p:nvCxnSpPr>
        <p:spPr>
          <a:xfrm rot="10800000" flipH="1">
            <a:off x="6899503" y="3366084"/>
            <a:ext cx="624300" cy="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03" name="Shape 503" descr="car-contra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5400" y="3519822"/>
            <a:ext cx="470750" cy="4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6051725" y="3937100"/>
            <a:ext cx="1315800" cy="3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Blockchain: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 role as trust provider, decentralized PKI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7241525" y="2295300"/>
            <a:ext cx="1523700" cy="3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b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Govts, Apps, Businesses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7367525" y="3937100"/>
            <a:ext cx="1107600" cy="3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3. Issue credentials to users</a:t>
            </a:r>
          </a:p>
        </p:txBody>
      </p:sp>
      <p:pic>
        <p:nvPicPr>
          <p:cNvPr id="507" name="Shape 507" descr="ta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5938" y="2763159"/>
            <a:ext cx="470750" cy="4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195775" y="1308125"/>
            <a:ext cx="4333800" cy="318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the first time in history, public blockchains enable a truly self-sovereign identity platform: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Identity and personal data is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stored with the user</a:t>
            </a:r>
          </a:p>
          <a:p>
            <a:pPr marL="457200" lvl="0" indent="-3048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Claims and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attestations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can be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issued and verified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between users and trusted parties </a:t>
            </a:r>
          </a:p>
          <a:p>
            <a:pPr marL="457200" lvl="0" indent="-3048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Users selectively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permission access to 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457200" lvl="0" indent="-304800" rtl="0">
              <a:lnSpc>
                <a:spcPct val="200000"/>
              </a:lnSpc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only needs to be verified a single 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Introducing uPort</a:t>
            </a:r>
          </a:p>
        </p:txBody>
      </p:sp>
      <p:pic>
        <p:nvPicPr>
          <p:cNvPr id="514" name="Shape 514" descr="silver-iphone-6s-on-editable-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424" y="1317700"/>
            <a:ext cx="5666300" cy="38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77750" y="823725"/>
            <a:ext cx="8831400" cy="4158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uPort is a mobile self-sovereign identity solution and secure sign-on tool built on Ethereum. 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body" idx="4294967295"/>
          </p:nvPr>
        </p:nvSpPr>
        <p:spPr>
          <a:xfrm>
            <a:off x="3079950" y="1783118"/>
            <a:ext cx="29649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Identity rooted in Ethereum blockchain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4294967295"/>
          </p:nvPr>
        </p:nvSpPr>
        <p:spPr>
          <a:xfrm>
            <a:off x="3079950" y="2192586"/>
            <a:ext cx="29649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Passwordless, Single Sign-On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4294967295"/>
          </p:nvPr>
        </p:nvSpPr>
        <p:spPr>
          <a:xfrm>
            <a:off x="3079956" y="2602054"/>
            <a:ext cx="30708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Simplified user centric key management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body" idx="4294967295"/>
          </p:nvPr>
        </p:nvSpPr>
        <p:spPr>
          <a:xfrm>
            <a:off x="6147725" y="2205732"/>
            <a:ext cx="28662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Push Communication Protocol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body" idx="4294967295"/>
          </p:nvPr>
        </p:nvSpPr>
        <p:spPr>
          <a:xfrm>
            <a:off x="6147725" y="1796264"/>
            <a:ext cx="29649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User friendly blockchain Transaction Card 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body" idx="4294967295"/>
          </p:nvPr>
        </p:nvSpPr>
        <p:spPr>
          <a:xfrm>
            <a:off x="6147725" y="2615200"/>
            <a:ext cx="35157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i="1">
                <a:solidFill>
                  <a:srgbClr val="000000"/>
                </a:solidFill>
              </a:rPr>
              <a:t>Upcoming:</a:t>
            </a:r>
            <a:r>
              <a:rPr lang="en" sz="1000">
                <a:solidFill>
                  <a:srgbClr val="000000"/>
                </a:solidFill>
              </a:rPr>
              <a:t> Mobile SDK 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body" idx="4294967295"/>
          </p:nvPr>
        </p:nvSpPr>
        <p:spPr>
          <a:xfrm>
            <a:off x="6147725" y="3024675"/>
            <a:ext cx="3070800" cy="35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i="1">
                <a:solidFill>
                  <a:srgbClr val="000000"/>
                </a:solidFill>
              </a:rPr>
              <a:t>Upcoming:</a:t>
            </a:r>
            <a:r>
              <a:rPr lang="en" sz="1000">
                <a:solidFill>
                  <a:srgbClr val="000000"/>
                </a:solidFill>
              </a:rPr>
              <a:t>  Gateway for private chains 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2745825" y="1431443"/>
            <a:ext cx="2250000" cy="351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uPort features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3079950" y="3011522"/>
            <a:ext cx="2250000" cy="351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Legally binding signatures 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(depends on jurisdiction)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570" y="1796281"/>
            <a:ext cx="284384" cy="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5573" y="2199182"/>
            <a:ext cx="284381" cy="28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5573" y="2605361"/>
            <a:ext cx="284381" cy="28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5573" y="3011515"/>
            <a:ext cx="284381" cy="28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3348" y="1796265"/>
            <a:ext cx="284381" cy="28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3348" y="2205723"/>
            <a:ext cx="284381" cy="28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3344" y="2615205"/>
            <a:ext cx="284381" cy="28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3343" y="3024683"/>
            <a:ext cx="284381" cy="28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4882925" y="3003000"/>
            <a:ext cx="3453000" cy="16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a uPort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dentity?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4866875" y="697700"/>
            <a:ext cx="3485100" cy="196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 collection of data</a:t>
            </a:r>
            <a:b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Verified data or claims </a:t>
            </a: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that belong to the individual (certificates, visa, citizenship)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Standard schema</a:t>
            </a: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for attribute data that can represent legal facts, receipts, etc.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Represent a person’s reputation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b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Timestamp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Recipient ID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Claim Data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 ID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Issuer Signature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792050" y="697702"/>
            <a:ext cx="3485100" cy="20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 permanent blockchain identity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Self-sovereign identifier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Collection of data credentials</a:t>
            </a: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acquired through everyday interactions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AutoNum type="arabicPeriod"/>
            </a:pPr>
            <a:r>
              <a:rPr lang="en" sz="12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Controlled by the user with a private key</a:t>
            </a: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 b="13337"/>
          <a:stretch/>
        </p:blipFill>
        <p:spPr>
          <a:xfrm>
            <a:off x="6723183" y="3155643"/>
            <a:ext cx="1461524" cy="122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 l="24276" t="7397" r="24116" b="20577"/>
          <a:stretch/>
        </p:blipFill>
        <p:spPr>
          <a:xfrm>
            <a:off x="5081209" y="4032192"/>
            <a:ext cx="155620" cy="19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5">
            <a:alphaModFix/>
          </a:blip>
          <a:srcRect l="24103" t="7624" r="22981" b="20515"/>
          <a:stretch/>
        </p:blipFill>
        <p:spPr>
          <a:xfrm>
            <a:off x="5081212" y="3390507"/>
            <a:ext cx="155625" cy="18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6">
            <a:alphaModFix/>
          </a:blip>
          <a:srcRect b="15031"/>
          <a:stretch/>
        </p:blipFill>
        <p:spPr>
          <a:xfrm>
            <a:off x="5034662" y="3682272"/>
            <a:ext cx="248722" cy="1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7">
            <a:alphaModFix/>
          </a:blip>
          <a:srcRect b="15318"/>
          <a:stretch/>
        </p:blipFill>
        <p:spPr>
          <a:xfrm>
            <a:off x="5034662" y="3123159"/>
            <a:ext cx="248725" cy="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8">
            <a:alphaModFix/>
          </a:blip>
          <a:srcRect b="23652"/>
          <a:stretch/>
        </p:blipFill>
        <p:spPr>
          <a:xfrm>
            <a:off x="5044715" y="4305578"/>
            <a:ext cx="248725" cy="16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Shape 547"/>
          <p:cNvCxnSpPr/>
          <p:nvPr/>
        </p:nvCxnSpPr>
        <p:spPr>
          <a:xfrm>
            <a:off x="792037" y="1138251"/>
            <a:ext cx="342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8" name="Shape 548"/>
          <p:cNvCxnSpPr/>
          <p:nvPr/>
        </p:nvCxnSpPr>
        <p:spPr>
          <a:xfrm>
            <a:off x="4866862" y="1138251"/>
            <a:ext cx="3429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9" name="Shape 549"/>
          <p:cNvSpPr/>
          <p:nvPr/>
        </p:nvSpPr>
        <p:spPr>
          <a:xfrm>
            <a:off x="786500" y="3003000"/>
            <a:ext cx="3453000" cy="16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0" name="Shape 550"/>
          <p:cNvPicPr preferRelativeResize="0"/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2159649" y="4273107"/>
            <a:ext cx="694374" cy="7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10">
            <a:alphaModFix/>
          </a:blip>
          <a:srcRect b="46030"/>
          <a:stretch/>
        </p:blipFill>
        <p:spPr>
          <a:xfrm>
            <a:off x="792037" y="3156406"/>
            <a:ext cx="3429597" cy="98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b="13337"/>
          <a:stretch/>
        </p:blipFill>
        <p:spPr>
          <a:xfrm>
            <a:off x="6723183" y="3155643"/>
            <a:ext cx="1461524" cy="12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Core Concept &amp; Smart Contracts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825625" y="1399400"/>
            <a:ext cx="7761900" cy="259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25" y="876226"/>
            <a:ext cx="7454000" cy="31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1942275" y="4146450"/>
            <a:ext cx="6285000" cy="73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Secure key-storage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Persistent Identitier (building an identity &amp; reputation)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Recovery mechanisms - e.g. social recovery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11075" y="19194"/>
            <a:ext cx="8921700" cy="612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uses uPort?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825625" y="1094600"/>
            <a:ext cx="7761900" cy="335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End-users</a:t>
            </a:r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Developers</a:t>
            </a:r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 b="1"/>
              <a:t>Dapps</a:t>
            </a:r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Exchanges </a:t>
            </a:r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Enterprises</a:t>
            </a:r>
          </a:p>
          <a:p>
            <a:pPr marL="457200" lvl="0" indent="-3556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000"/>
              <a:t>Governments</a:t>
            </a:r>
          </a:p>
        </p:txBody>
      </p:sp>
      <p:pic>
        <p:nvPicPr>
          <p:cNvPr id="567" name="Shape 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25" y="1390024"/>
            <a:ext cx="5079752" cy="2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body" idx="4294967295"/>
          </p:nvPr>
        </p:nvSpPr>
        <p:spPr>
          <a:xfrm>
            <a:off x="272587" y="1121535"/>
            <a:ext cx="2607000" cy="6212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" sz="1200" b="1">
                <a:solidFill>
                  <a:srgbClr val="A255D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P2P Marketplaces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Reputation Network: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Interoperable user reputation data between services for more secure, trustworthy interactions – perfect for the on-demand economy.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body" idx="4294967295"/>
          </p:nvPr>
        </p:nvSpPr>
        <p:spPr>
          <a:xfrm>
            <a:off x="3245462" y="1121525"/>
            <a:ext cx="2607000" cy="147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Consumer Finance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Shared Data and KYC: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Improve customer insights and KYC processes for  greater operational efficiency.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4294967295"/>
          </p:nvPr>
        </p:nvSpPr>
        <p:spPr>
          <a:xfrm>
            <a:off x="6264412" y="1121525"/>
            <a:ext cx="2607000" cy="134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eCommerce and Retail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Boost Conversion: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Significantly reduce customer dropoff, cart abandonment, and fraud with verified, secure single sign on and formless checkout.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Shape 575"/>
          <p:cNvSpPr txBox="1">
            <a:spLocks noGrp="1"/>
          </p:cNvSpPr>
          <p:nvPr>
            <p:ph type="body" idx="4294967295"/>
          </p:nvPr>
        </p:nvSpPr>
        <p:spPr>
          <a:xfrm>
            <a:off x="272587" y="2882625"/>
            <a:ext cx="2607000" cy="62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Lifecycle Management: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Improve onboarding and user lifecycle management without having to store personally identifiable information.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Shape 576"/>
          <p:cNvSpPr txBox="1">
            <a:spLocks noGrp="1"/>
          </p:cNvSpPr>
          <p:nvPr>
            <p:ph type="body" idx="4294967295"/>
          </p:nvPr>
        </p:nvSpPr>
        <p:spPr>
          <a:xfrm>
            <a:off x="3245462" y="2882625"/>
            <a:ext cx="2607000" cy="62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Digital Media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Portable Preferences:</a:t>
            </a:r>
            <a:r>
              <a:rPr lang="en" sz="11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bring preferences with them for increased content personalization, smart recommendations, and simplified onboarding and UX.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body" idx="4294967295"/>
          </p:nvPr>
        </p:nvSpPr>
        <p:spPr>
          <a:xfrm>
            <a:off x="6264412" y="2882625"/>
            <a:ext cx="2607000" cy="62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Regulated Finance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Secure Credentials and KYC:</a:t>
            </a:r>
            <a:r>
              <a:rPr lang="en" sz="11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 fraud, improve KYC process, and benefit from shared credential marketplace with other trusted providers.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73" y="2904275"/>
            <a:ext cx="207521" cy="2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114" y="2931132"/>
            <a:ext cx="264875" cy="2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661" y="1143175"/>
            <a:ext cx="264849" cy="2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774" y="1143471"/>
            <a:ext cx="264850" cy="26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905" y="1143167"/>
            <a:ext cx="264849" cy="26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8012" y="2903975"/>
            <a:ext cx="264850" cy="2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 txBox="1"/>
          <p:nvPr/>
        </p:nvSpPr>
        <p:spPr>
          <a:xfrm>
            <a:off x="235225" y="127400"/>
            <a:ext cx="56172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Business Use Cases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ren's Geometric ConsenSys Theme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646</Words>
  <Application>Microsoft Macintosh PowerPoint</Application>
  <PresentationFormat>On-screen Show (16:9)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Roboto</vt:lpstr>
      <vt:lpstr>Calibri</vt:lpstr>
      <vt:lpstr>Arial</vt:lpstr>
      <vt:lpstr>Ubuntu</vt:lpstr>
      <vt:lpstr>Open Sans</vt:lpstr>
      <vt:lpstr>Simple Light</vt:lpstr>
      <vt:lpstr>Geometric</vt:lpstr>
      <vt:lpstr>Daren's Geometric ConsenSys Theme</vt:lpstr>
      <vt:lpstr>PowerPoint Presentation</vt:lpstr>
      <vt:lpstr>Identity for Blockchain vs Blockchain for Identity</vt:lpstr>
      <vt:lpstr>Identities Today are Siloed and Insecure </vt:lpstr>
      <vt:lpstr>Solution: Self-Sovereign Identity </vt:lpstr>
      <vt:lpstr>Introducing uPort</vt:lpstr>
      <vt:lpstr>What is a uPort Identity?</vt:lpstr>
      <vt:lpstr>Core Concept &amp; Smart Contracts</vt:lpstr>
      <vt:lpstr>Who uses uPort?</vt:lpstr>
      <vt:lpstr>PowerPoint Presentation</vt:lpstr>
      <vt:lpstr>Case Study: Government Integrations</vt:lpstr>
      <vt:lpstr>uPort Documentation &amp; Getting Started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Tuan Dang</cp:lastModifiedBy>
  <cp:revision>1</cp:revision>
  <dcterms:modified xsi:type="dcterms:W3CDTF">2018-07-27T06:43:59Z</dcterms:modified>
</cp:coreProperties>
</file>